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nton" charset="1" panose="00000500000000000000"/>
      <p:regular r:id="rId18"/>
    </p:embeddedFont>
    <p:embeddedFont>
      <p:font typeface="Noto Sans" charset="1" panose="020B0502040504020204"/>
      <p:regular r:id="rId19"/>
    </p:embeddedFont>
    <p:embeddedFont>
      <p:font typeface="Poppins" charset="1" panose="00000500000000000000"/>
      <p:regular r:id="rId20"/>
    </p:embeddedFont>
    <p:embeddedFont>
      <p:font typeface="Poppins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gif"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sp>
        <p:nvSpPr>
          <p:cNvPr name="Freeform 14" id="14"/>
          <p:cNvSpPr/>
          <p:nvPr/>
        </p:nvSpPr>
        <p:spPr>
          <a:xfrm flipH="false" flipV="false" rot="0">
            <a:off x="2395371" y="8337427"/>
            <a:ext cx="420315" cy="420315"/>
          </a:xfrm>
          <a:custGeom>
            <a:avLst/>
            <a:gdLst/>
            <a:ahLst/>
            <a:cxnLst/>
            <a:rect r="r" b="b" t="t" l="l"/>
            <a:pathLst>
              <a:path h="420315" w="420315">
                <a:moveTo>
                  <a:pt x="0" y="0"/>
                </a:moveTo>
                <a:lnTo>
                  <a:pt x="420315" y="0"/>
                </a:lnTo>
                <a:lnTo>
                  <a:pt x="420315" y="420316"/>
                </a:lnTo>
                <a:lnTo>
                  <a:pt x="0" y="4203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7"/>
            <a:stretch>
              <a:fillRect l="0" t="0" r="0" b="0"/>
            </a:stretch>
          </a:blipFill>
        </p:spPr>
      </p:sp>
      <p:sp>
        <p:nvSpPr>
          <p:cNvPr name="TextBox 16" id="16"/>
          <p:cNvSpPr txBox="true"/>
          <p:nvPr/>
        </p:nvSpPr>
        <p:spPr>
          <a:xfrm rot="0">
            <a:off x="244592" y="2221206"/>
            <a:ext cx="8396893" cy="5637446"/>
          </a:xfrm>
          <a:prstGeom prst="rect">
            <a:avLst/>
          </a:prstGeom>
        </p:spPr>
        <p:txBody>
          <a:bodyPr anchor="t" rtlCol="false" tIns="0" lIns="0" bIns="0" rIns="0">
            <a:spAutoFit/>
          </a:bodyPr>
          <a:lstStyle/>
          <a:p>
            <a:pPr algn="ctr">
              <a:lnSpc>
                <a:spcPts val="15404"/>
              </a:lnSpc>
            </a:pPr>
            <a:r>
              <a:rPr lang="en-US" sz="11003">
                <a:solidFill>
                  <a:srgbClr val="DF2D58"/>
                </a:solidFill>
                <a:latin typeface="Anton"/>
                <a:ea typeface="Anton"/>
                <a:cs typeface="Anton"/>
                <a:sym typeface="Anton"/>
              </a:rPr>
              <a:t>HỆ THỐNG CẢM BIẾN MỰC NƯỚC</a:t>
            </a:r>
          </a:p>
          <a:p>
            <a:pPr algn="ctr">
              <a:lnSpc>
                <a:spcPts val="14144"/>
              </a:lnSpc>
            </a:pP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3428BA"/>
                </a:solidFill>
                <a:latin typeface="Noto Sans"/>
                <a:ea typeface="Noto Sans"/>
                <a:cs typeface="Noto Sans"/>
                <a:sym typeface="Noto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898347" y="4136996"/>
            <a:ext cx="21805369" cy="4723026"/>
            <a:chOff x="0" y="0"/>
            <a:chExt cx="5197372" cy="1125747"/>
          </a:xfrm>
        </p:grpSpPr>
        <p:sp>
          <p:nvSpPr>
            <p:cNvPr name="Freeform 4" id="4"/>
            <p:cNvSpPr/>
            <p:nvPr/>
          </p:nvSpPr>
          <p:spPr>
            <a:xfrm flipH="false" flipV="false" rot="0">
              <a:off x="0" y="0"/>
              <a:ext cx="5197372" cy="1125747"/>
            </a:xfrm>
            <a:custGeom>
              <a:avLst/>
              <a:gdLst/>
              <a:ahLst/>
              <a:cxnLst/>
              <a:rect r="r" b="b" t="t" l="l"/>
              <a:pathLst>
                <a:path h="1125747" w="5197372">
                  <a:moveTo>
                    <a:pt x="0" y="0"/>
                  </a:moveTo>
                  <a:lnTo>
                    <a:pt x="5197372" y="0"/>
                  </a:lnTo>
                  <a:lnTo>
                    <a:pt x="5197372" y="1125747"/>
                  </a:lnTo>
                  <a:lnTo>
                    <a:pt x="0" y="112574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197372" cy="116384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372853" y="4313176"/>
            <a:ext cx="12715809" cy="4365010"/>
          </a:xfrm>
          <a:prstGeom prst="rect">
            <a:avLst/>
          </a:prstGeom>
        </p:spPr>
        <p:txBody>
          <a:bodyPr anchor="t" rtlCol="false" tIns="0" lIns="0" bIns="0" rIns="0">
            <a:spAutoFit/>
          </a:bodyPr>
          <a:lstStyle/>
          <a:p>
            <a:pPr algn="l" marL="595317" indent="-297659" lvl="1">
              <a:lnSpc>
                <a:spcPts val="3860"/>
              </a:lnSpc>
              <a:buFont typeface="Arial"/>
              <a:buChar char="•"/>
            </a:pPr>
            <a:r>
              <a:rPr lang="en-US" sz="2757">
                <a:solidFill>
                  <a:srgbClr val="FFFFFF"/>
                </a:solidFill>
                <a:latin typeface="Poppins"/>
                <a:ea typeface="Poppins"/>
                <a:cs typeface="Poppins"/>
                <a:sym typeface="Poppins"/>
              </a:rPr>
              <a:t>Sau quá trình thử nghiệm, hệ thống cảm biến mực nước tự động cảnh báo đã hoạt động ổn định và đạt kết quả tốt.</a:t>
            </a:r>
          </a:p>
          <a:p>
            <a:pPr algn="l" marL="595317" indent="-297659" lvl="1">
              <a:lnSpc>
                <a:spcPts val="3860"/>
              </a:lnSpc>
              <a:buFont typeface="Arial"/>
              <a:buChar char="•"/>
            </a:pPr>
            <a:r>
              <a:rPr lang="en-US" b="true" sz="2757">
                <a:solidFill>
                  <a:srgbClr val="DF2D58"/>
                </a:solidFill>
                <a:latin typeface="Poppins Bold"/>
                <a:ea typeface="Poppins Bold"/>
                <a:cs typeface="Poppins Bold"/>
                <a:sym typeface="Poppins Bold"/>
              </a:rPr>
              <a:t> Về phần cứng</a:t>
            </a:r>
            <a:r>
              <a:rPr lang="en-US" b="true" sz="2757">
                <a:solidFill>
                  <a:srgbClr val="FFFFFF"/>
                </a:solidFill>
                <a:latin typeface="Poppins Bold"/>
                <a:ea typeface="Poppins Bold"/>
                <a:cs typeface="Poppins Bold"/>
                <a:sym typeface="Poppins Bold"/>
              </a:rPr>
              <a:t>,</a:t>
            </a:r>
            <a:r>
              <a:rPr lang="en-US" sz="2757">
                <a:solidFill>
                  <a:srgbClr val="FFFFFF"/>
                </a:solidFill>
                <a:latin typeface="Poppins"/>
                <a:ea typeface="Poppins"/>
                <a:cs typeface="Poppins"/>
                <a:sym typeface="Poppins"/>
              </a:rPr>
              <a:t> nhóm đã lắp ráp thành công mạch gồm Arduino Uno R4 Minima, cảm biến mực nước và buzzer, giúp phát hiện chính xác mức nước và phát âm thanh cảnh báo khi nước đầy hoặc cạn.</a:t>
            </a:r>
          </a:p>
          <a:p>
            <a:pPr algn="l" marL="595317" indent="-297659" lvl="1">
              <a:lnSpc>
                <a:spcPts val="3860"/>
              </a:lnSpc>
              <a:buFont typeface="Arial"/>
              <a:buChar char="•"/>
            </a:pPr>
            <a:r>
              <a:rPr lang="en-US" sz="2757">
                <a:solidFill>
                  <a:srgbClr val="FFFFFF"/>
                </a:solidFill>
                <a:latin typeface="Poppins"/>
                <a:ea typeface="Poppins"/>
                <a:cs typeface="Poppins"/>
                <a:sym typeface="Poppins"/>
              </a:rPr>
              <a:t> </a:t>
            </a:r>
            <a:r>
              <a:rPr lang="en-US" b="true" sz="2757">
                <a:solidFill>
                  <a:srgbClr val="DF2D58"/>
                </a:solidFill>
                <a:latin typeface="Poppins Bold"/>
                <a:ea typeface="Poppins Bold"/>
                <a:cs typeface="Poppins Bold"/>
                <a:sym typeface="Poppins Bold"/>
              </a:rPr>
              <a:t>Về phần mềm,</a:t>
            </a:r>
            <a:r>
              <a:rPr lang="en-US" sz="2757">
                <a:solidFill>
                  <a:srgbClr val="FFFFFF"/>
                </a:solidFill>
                <a:latin typeface="Poppins"/>
                <a:ea typeface="Poppins"/>
                <a:cs typeface="Poppins"/>
                <a:sym typeface="Poppins"/>
              </a:rPr>
              <a:t> chương trình trên Arduino IDE xử lý tín hiệu cảm biến, so sánh với ngưỡng đặt sẵn và điều khiển còi báo tương ứng. Dữ liệu mực nước được hiển thị liên tục trên Serial Monitor, giúp người dùng theo dõi dễ dàng.</a:t>
            </a:r>
          </a:p>
        </p:txBody>
      </p:sp>
      <p:sp>
        <p:nvSpPr>
          <p:cNvPr name="Freeform 10" id="10"/>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310818" y="2100618"/>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KẾT QUẢ ĐẠT ĐƯỢC :</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59449" y="2102314"/>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HƯỚNG PHÁT TRIỂN:</a:t>
            </a:r>
          </a:p>
        </p:txBody>
      </p:sp>
      <p:sp>
        <p:nvSpPr>
          <p:cNvPr name="TextBox 5" id="5"/>
          <p:cNvSpPr txBox="true"/>
          <p:nvPr/>
        </p:nvSpPr>
        <p:spPr>
          <a:xfrm rot="0">
            <a:off x="3994889" y="3755093"/>
            <a:ext cx="10973736" cy="5722620"/>
          </a:xfrm>
          <a:prstGeom prst="rect">
            <a:avLst/>
          </a:prstGeom>
        </p:spPr>
        <p:txBody>
          <a:bodyPr anchor="t" rtlCol="false" tIns="0" lIns="0" bIns="0" rIns="0">
            <a:spAutoFit/>
          </a:bodyPr>
          <a:lstStyle/>
          <a:p>
            <a:pPr algn="l">
              <a:lnSpc>
                <a:spcPts val="3779"/>
              </a:lnSpc>
            </a:pPr>
            <a:r>
              <a:rPr lang="en-US" sz="2700">
                <a:solidFill>
                  <a:srgbClr val="000000"/>
                </a:solidFill>
                <a:latin typeface="Poppins"/>
                <a:ea typeface="Poppins"/>
                <a:cs typeface="Poppins"/>
                <a:sym typeface="Poppins"/>
              </a:rPr>
              <a:t>Trong tương lai, nhóm dự định mở rộng hệ thống theo các hướng:</a:t>
            </a:r>
          </a:p>
          <a:p>
            <a:pPr algn="l" marL="582930" indent="-291465" lvl="1">
              <a:lnSpc>
                <a:spcPts val="3779"/>
              </a:lnSpc>
              <a:buFont typeface="Arial"/>
              <a:buChar char="•"/>
            </a:pPr>
            <a:r>
              <a:rPr lang="en-US" sz="2700">
                <a:solidFill>
                  <a:srgbClr val="000000"/>
                </a:solidFill>
                <a:latin typeface="Poppins"/>
                <a:ea typeface="Poppins"/>
                <a:cs typeface="Poppins"/>
                <a:sym typeface="Poppins"/>
              </a:rPr>
              <a:t>Tích hợp Wi-Fi (ESP8266/ESP32) để gửi dữ liệu lên web hoặc cloud.</a:t>
            </a:r>
          </a:p>
          <a:p>
            <a:pPr algn="l" marL="582930" indent="-291465" lvl="1">
              <a:lnSpc>
                <a:spcPts val="3779"/>
              </a:lnSpc>
              <a:buFont typeface="Arial"/>
              <a:buChar char="•"/>
            </a:pPr>
            <a:r>
              <a:rPr lang="en-US" sz="2700">
                <a:solidFill>
                  <a:srgbClr val="000000"/>
                </a:solidFill>
                <a:latin typeface="Poppins"/>
                <a:ea typeface="Poppins"/>
                <a:cs typeface="Poppins"/>
                <a:sym typeface="Poppins"/>
              </a:rPr>
              <a:t>Điều khiển máy bơm qua điện thoại, hướng tới mô hình Smart Water Control System.</a:t>
            </a:r>
          </a:p>
          <a:p>
            <a:pPr algn="l" marL="582930" indent="-291465" lvl="1">
              <a:lnSpc>
                <a:spcPts val="3779"/>
              </a:lnSpc>
              <a:buFont typeface="Arial"/>
              <a:buChar char="•"/>
            </a:pPr>
            <a:r>
              <a:rPr lang="en-US" sz="2700">
                <a:solidFill>
                  <a:srgbClr val="000000"/>
                </a:solidFill>
                <a:latin typeface="Poppins"/>
                <a:ea typeface="Poppins"/>
                <a:cs typeface="Poppins"/>
                <a:sym typeface="Poppins"/>
              </a:rPr>
              <a:t>Sử dụng cảm biến siêu âm để tăng độ chính xác đo mực nước.</a:t>
            </a:r>
          </a:p>
          <a:p>
            <a:pPr algn="l" marL="582930" indent="-291465" lvl="1">
              <a:lnSpc>
                <a:spcPts val="3779"/>
              </a:lnSpc>
              <a:buFont typeface="Arial"/>
              <a:buChar char="•"/>
            </a:pPr>
            <a:r>
              <a:rPr lang="en-US" sz="2700">
                <a:solidFill>
                  <a:srgbClr val="000000"/>
                </a:solidFill>
                <a:latin typeface="Poppins"/>
                <a:ea typeface="Poppins"/>
                <a:cs typeface="Poppins"/>
                <a:sym typeface="Poppins"/>
              </a:rPr>
              <a:t>Ứng dụng thực tế trong bể chứa, tưới tiêu nông nghiệp, tòa nhà hoặc nhà máy.</a:t>
            </a:r>
          </a:p>
          <a:p>
            <a:pPr algn="l" marL="582930" indent="-291465" lvl="1">
              <a:lnSpc>
                <a:spcPts val="3779"/>
              </a:lnSpc>
              <a:spcBef>
                <a:spcPct val="0"/>
              </a:spcBef>
              <a:buFont typeface="Arial"/>
              <a:buChar char="•"/>
            </a:pPr>
            <a:r>
              <a:rPr lang="en-US" sz="2700">
                <a:solidFill>
                  <a:srgbClr val="000000"/>
                </a:solidFill>
                <a:latin typeface="Poppins"/>
                <a:ea typeface="Poppins"/>
                <a:cs typeface="Poppins"/>
                <a:sym typeface="Poppins"/>
              </a:rPr>
              <a:t>Phân tích dữ liệu IoT để dự đoán và tối ưu chu kỳ bơm.</a:t>
            </a:r>
          </a:p>
          <a:p>
            <a:pPr algn="l">
              <a:lnSpc>
                <a:spcPts val="3779"/>
              </a:lnSpc>
              <a:spcBef>
                <a:spcPct val="0"/>
              </a:spcBef>
            </a:pP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2427284"/>
            <a:ext cx="5077990" cy="50779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138572" y="1605667"/>
            <a:ext cx="2147544" cy="21475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6222017" y="3939121"/>
            <a:ext cx="8592580" cy="2570853"/>
          </a:xfrm>
          <a:prstGeom prst="rect">
            <a:avLst/>
          </a:prstGeom>
        </p:spPr>
        <p:txBody>
          <a:bodyPr anchor="t" rtlCol="false" tIns="0" lIns="0" bIns="0" rIns="0">
            <a:spAutoFit/>
          </a:bodyPr>
          <a:lstStyle/>
          <a:p>
            <a:pPr algn="l">
              <a:lnSpc>
                <a:spcPts val="21049"/>
              </a:lnSpc>
              <a:spcBef>
                <a:spcPct val="0"/>
              </a:spcBef>
            </a:pPr>
            <a:r>
              <a:rPr lang="en-US" sz="15035">
                <a:solidFill>
                  <a:srgbClr val="3428BA"/>
                </a:solidFill>
                <a:latin typeface="Anton"/>
                <a:ea typeface="Anton"/>
                <a:cs typeface="Anton"/>
                <a:sym typeface="Anton"/>
              </a:rPr>
              <a:t>THANK YOU!</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3428BA"/>
                </a:solidFill>
                <a:latin typeface="Noto Sans"/>
                <a:ea typeface="Noto Sans"/>
                <a:cs typeface="Noto Sans"/>
                <a:sym typeface="Noto Sans"/>
              </a:rPr>
              <a:t>12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400" y="15240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5" id="5"/>
          <p:cNvPicPr>
            <a:picLocks noChangeAspect="true"/>
          </p:cNvPicPr>
          <p:nvPr/>
        </p:nvPicPr>
        <p:blipFill>
          <a:blip r:embed="rId7"/>
          <a:srcRect l="0" t="0" r="0" b="0"/>
          <a:stretch>
            <a:fillRect/>
          </a:stretch>
        </p:blipFill>
        <p:spPr>
          <a:xfrm flipH="false" flipV="false" rot="0">
            <a:off x="1355315" y="4303831"/>
            <a:ext cx="1098588" cy="1381871"/>
          </a:xfrm>
          <a:prstGeom prst="rect">
            <a:avLst/>
          </a:prstGeom>
        </p:spPr>
      </p:pic>
      <p:sp>
        <p:nvSpPr>
          <p:cNvPr name="AutoShape 6" id="6"/>
          <p:cNvSpPr/>
          <p:nvPr/>
        </p:nvSpPr>
        <p:spPr>
          <a:xfrm flipV="true">
            <a:off x="8076849" y="2978379"/>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8" id="8"/>
          <p:cNvPicPr>
            <a:picLocks noChangeAspect="true"/>
          </p:cNvPicPr>
          <p:nvPr/>
        </p:nvPicPr>
        <p:blipFill>
          <a:blip r:embed="rId7"/>
          <a:srcRect l="0" t="0" r="0" b="0"/>
          <a:stretch>
            <a:fillRect/>
          </a:stretch>
        </p:blipFill>
        <p:spPr>
          <a:xfrm flipH="false" flipV="false" rot="0">
            <a:off x="15685338" y="5391660"/>
            <a:ext cx="1203221" cy="1513485"/>
          </a:xfrm>
          <a:prstGeom prst="rect">
            <a:avLst/>
          </a:prstGeom>
        </p:spPr>
      </p:pic>
      <p:sp>
        <p:nvSpPr>
          <p:cNvPr name="Freeform 9" id="9"/>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10" id="10"/>
          <p:cNvSpPr txBox="true"/>
          <p:nvPr/>
        </p:nvSpPr>
        <p:spPr>
          <a:xfrm rot="0">
            <a:off x="4470356" y="1114045"/>
            <a:ext cx="9347289"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NỘI DUNG</a:t>
            </a:r>
          </a:p>
        </p:txBody>
      </p:sp>
      <p:sp>
        <p:nvSpPr>
          <p:cNvPr name="TextBox 11" id="11"/>
          <p:cNvSpPr txBox="true"/>
          <p:nvPr/>
        </p:nvSpPr>
        <p:spPr>
          <a:xfrm rot="0">
            <a:off x="4757541" y="3411247"/>
            <a:ext cx="8772919" cy="2758697"/>
          </a:xfrm>
          <a:prstGeom prst="rect">
            <a:avLst/>
          </a:prstGeom>
        </p:spPr>
        <p:txBody>
          <a:bodyPr anchor="t" rtlCol="false" tIns="0" lIns="0" bIns="0" rIns="0">
            <a:spAutoFit/>
          </a:bodyPr>
          <a:lstStyle/>
          <a:p>
            <a:pPr algn="ctr" marL="839827" indent="-419914" lvl="1">
              <a:lnSpc>
                <a:spcPts val="5445"/>
              </a:lnSpc>
              <a:buAutoNum type="arabicPeriod" startAt="1"/>
            </a:pPr>
            <a:r>
              <a:rPr lang="en-US" sz="3889">
                <a:solidFill>
                  <a:srgbClr val="000000"/>
                </a:solidFill>
                <a:latin typeface="Poppins"/>
                <a:ea typeface="Poppins"/>
                <a:cs typeface="Poppins"/>
                <a:sym typeface="Poppins"/>
              </a:rPr>
              <a:t>LÝ DO CHỌN ĐỀ TÀI </a:t>
            </a:r>
          </a:p>
          <a:p>
            <a:pPr algn="ctr" marL="839827" indent="-419914" lvl="1">
              <a:lnSpc>
                <a:spcPts val="5445"/>
              </a:lnSpc>
              <a:buAutoNum type="arabicPeriod" startAt="1"/>
            </a:pPr>
            <a:r>
              <a:rPr lang="en-US" sz="3889">
                <a:solidFill>
                  <a:srgbClr val="000000"/>
                </a:solidFill>
                <a:latin typeface="Poppins"/>
                <a:ea typeface="Poppins"/>
                <a:cs typeface="Poppins"/>
                <a:sym typeface="Poppins"/>
              </a:rPr>
              <a:t>CÔNG NGHỆ SỬ DỤNG</a:t>
            </a:r>
          </a:p>
          <a:p>
            <a:pPr algn="ctr" marL="839827" indent="-419914" lvl="1">
              <a:lnSpc>
                <a:spcPts val="5445"/>
              </a:lnSpc>
              <a:buAutoNum type="arabicPeriod" startAt="1"/>
            </a:pPr>
            <a:r>
              <a:rPr lang="en-US" sz="3889">
                <a:solidFill>
                  <a:srgbClr val="000000"/>
                </a:solidFill>
                <a:latin typeface="Poppins"/>
                <a:ea typeface="Poppins"/>
                <a:cs typeface="Poppins"/>
                <a:sym typeface="Poppins"/>
              </a:rPr>
              <a:t>SƠ ĐỒ HỆ THỐNG</a:t>
            </a:r>
          </a:p>
          <a:p>
            <a:pPr algn="ctr" marL="839827" indent="-419914" lvl="1">
              <a:lnSpc>
                <a:spcPts val="5445"/>
              </a:lnSpc>
              <a:buAutoNum type="arabicPeriod" startAt="1"/>
            </a:pPr>
            <a:r>
              <a:rPr lang="en-US" sz="3889">
                <a:solidFill>
                  <a:srgbClr val="000000"/>
                </a:solidFill>
                <a:latin typeface="Poppins"/>
                <a:ea typeface="Poppins"/>
                <a:cs typeface="Poppins"/>
                <a:sym typeface="Poppins"/>
              </a:rPr>
              <a:t>KẾT LUẬN &amp; HƯỚNG PHÁT TRIỄN</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Freeform 4" id="4"/>
          <p:cNvSpPr/>
          <p:nvPr/>
        </p:nvSpPr>
        <p:spPr>
          <a:xfrm flipH="false" flipV="false" rot="0">
            <a:off x="3135925" y="1871684"/>
            <a:ext cx="481391" cy="484918"/>
          </a:xfrm>
          <a:custGeom>
            <a:avLst/>
            <a:gdLst/>
            <a:ahLst/>
            <a:cxnLst/>
            <a:rect r="r" b="b" t="t" l="l"/>
            <a:pathLst>
              <a:path h="484918" w="481391">
                <a:moveTo>
                  <a:pt x="0" y="0"/>
                </a:moveTo>
                <a:lnTo>
                  <a:pt x="481392" y="0"/>
                </a:lnTo>
                <a:lnTo>
                  <a:pt x="481392"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020109" y="2605709"/>
            <a:ext cx="5077990" cy="50779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8" id="8"/>
          <p:cNvPicPr>
            <a:picLocks noChangeAspect="true"/>
          </p:cNvPicPr>
          <p:nvPr/>
        </p:nvPicPr>
        <p:blipFill>
          <a:blip r:embed="rId6"/>
          <a:srcRect l="0" t="0" r="0" b="0"/>
          <a:stretch>
            <a:fillRect/>
          </a:stretch>
        </p:blipFill>
        <p:spPr>
          <a:xfrm flipH="true" flipV="false" rot="0">
            <a:off x="14221701" y="392517"/>
            <a:ext cx="3958208" cy="1899940"/>
          </a:xfrm>
          <a:prstGeom prst="rect">
            <a:avLst/>
          </a:prstGeom>
        </p:spPr>
      </p:pic>
      <p:pic>
        <p:nvPicPr>
          <p:cNvPr name="Picture 9" id="9"/>
          <p:cNvPicPr>
            <a:picLocks noChangeAspect="true"/>
          </p:cNvPicPr>
          <p:nvPr/>
        </p:nvPicPr>
        <p:blipFill>
          <a:blip r:embed="rId6"/>
          <a:srcRect l="0" t="0" r="0" b="0"/>
          <a:stretch>
            <a:fillRect/>
          </a:stretch>
        </p:blipFill>
        <p:spPr>
          <a:xfrm flipH="true" flipV="false" rot="0">
            <a:off x="15938961" y="8731663"/>
            <a:ext cx="3240285" cy="1555337"/>
          </a:xfrm>
          <a:prstGeom prst="rect">
            <a:avLst/>
          </a:prstGeom>
        </p:spPr>
      </p:pic>
      <p:sp>
        <p:nvSpPr>
          <p:cNvPr name="Freeform 10" id="10"/>
          <p:cNvSpPr/>
          <p:nvPr/>
        </p:nvSpPr>
        <p:spPr>
          <a:xfrm flipH="false" flipV="false" rot="0">
            <a:off x="2824553" y="9038887"/>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9"/>
            <a:stretch>
              <a:fillRect l="0" t="0" r="0" b="0"/>
            </a:stretch>
          </a:blipFill>
        </p:spPr>
      </p:sp>
      <p:sp>
        <p:nvSpPr>
          <p:cNvPr name="TextBox 12" id="12"/>
          <p:cNvSpPr txBox="true"/>
          <p:nvPr/>
        </p:nvSpPr>
        <p:spPr>
          <a:xfrm rot="0">
            <a:off x="488553" y="3601549"/>
            <a:ext cx="8231186" cy="3563177"/>
          </a:xfrm>
          <a:prstGeom prst="rect">
            <a:avLst/>
          </a:prstGeom>
        </p:spPr>
        <p:txBody>
          <a:bodyPr anchor="t" rtlCol="false" tIns="0" lIns="0" bIns="0" rIns="0">
            <a:spAutoFit/>
          </a:bodyPr>
          <a:lstStyle/>
          <a:p>
            <a:pPr algn="ctr">
              <a:lnSpc>
                <a:spcPts val="13767"/>
              </a:lnSpc>
            </a:pPr>
            <a:r>
              <a:rPr lang="en-US" sz="13630">
                <a:solidFill>
                  <a:srgbClr val="3428BA"/>
                </a:solidFill>
                <a:latin typeface="Anton"/>
                <a:ea typeface="Anton"/>
                <a:cs typeface="Anton"/>
                <a:sym typeface="Anton"/>
              </a:rPr>
              <a:t>LÝ DO CHỌN ĐỀ TÀI</a:t>
            </a:r>
          </a:p>
        </p:txBody>
      </p:sp>
      <p:sp>
        <p:nvSpPr>
          <p:cNvPr name="TextBox 13" id="13"/>
          <p:cNvSpPr txBox="true"/>
          <p:nvPr/>
        </p:nvSpPr>
        <p:spPr>
          <a:xfrm rot="0">
            <a:off x="9144000" y="3277699"/>
            <a:ext cx="7548863" cy="4631690"/>
          </a:xfrm>
          <a:prstGeom prst="rect">
            <a:avLst/>
          </a:prstGeom>
        </p:spPr>
        <p:txBody>
          <a:bodyPr anchor="t" rtlCol="false" tIns="0" lIns="0" bIns="0" rIns="0">
            <a:spAutoFit/>
          </a:bodyPr>
          <a:lstStyle/>
          <a:p>
            <a:pPr algn="l">
              <a:lnSpc>
                <a:spcPts val="4060"/>
              </a:lnSpc>
              <a:spcBef>
                <a:spcPct val="0"/>
              </a:spcBef>
            </a:pPr>
            <a:r>
              <a:rPr lang="en-US" sz="2900">
                <a:solidFill>
                  <a:srgbClr val="000000"/>
                </a:solidFill>
                <a:latin typeface="Poppins"/>
                <a:ea typeface="Poppins"/>
                <a:cs typeface="Poppins"/>
                <a:sym typeface="Poppins"/>
              </a:rPr>
              <a:t>Hiện nay, việc quản lý và giám sát nguồn nước rất quan trọng trong sinh hoạt và sản xuất. Tình trạng tràn nước do quên tắt máy bơm gây lãng phí và hư hỏng thiết bị vẫn thường xảy ra. Từ thực tế đó, nhóm chọn đề tài “Hệ thống cảm biến mực nước” nhằm ứng dụng IoT để theo dõi mực nước tự động, giúp tiết kiệm nước, điện và đảm bảo an toàn.</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42277" y="1634486"/>
            <a:ext cx="22247141" cy="1298716"/>
            <a:chOff x="0" y="0"/>
            <a:chExt cx="5302669" cy="309553"/>
          </a:xfrm>
        </p:grpSpPr>
        <p:sp>
          <p:nvSpPr>
            <p:cNvPr name="Freeform 4" id="4"/>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3359" y="3712746"/>
            <a:ext cx="7579526" cy="4879320"/>
          </a:xfrm>
          <a:custGeom>
            <a:avLst/>
            <a:gdLst/>
            <a:ahLst/>
            <a:cxnLst/>
            <a:rect r="r" b="b" t="t" l="l"/>
            <a:pathLst>
              <a:path h="4879320" w="7579526">
                <a:moveTo>
                  <a:pt x="0" y="0"/>
                </a:moveTo>
                <a:lnTo>
                  <a:pt x="7579526" y="0"/>
                </a:lnTo>
                <a:lnTo>
                  <a:pt x="7579526" y="4879320"/>
                </a:lnTo>
                <a:lnTo>
                  <a:pt x="0" y="4879320"/>
                </a:lnTo>
                <a:lnTo>
                  <a:pt x="0" y="0"/>
                </a:lnTo>
                <a:close/>
              </a:path>
            </a:pathLst>
          </a:custGeom>
          <a:blipFill>
            <a:blip r:embed="rId5"/>
            <a:stretch>
              <a:fillRect l="0" t="0" r="0" b="0"/>
            </a:stretch>
          </a:blipFill>
        </p:spPr>
      </p:sp>
      <p:sp>
        <p:nvSpPr>
          <p:cNvPr name="TextBox 8" id="8"/>
          <p:cNvSpPr txBox="true"/>
          <p:nvPr/>
        </p:nvSpPr>
        <p:spPr>
          <a:xfrm rot="0">
            <a:off x="8608226" y="1855867"/>
            <a:ext cx="8907643" cy="1221105"/>
          </a:xfrm>
          <a:prstGeom prst="rect">
            <a:avLst/>
          </a:prstGeom>
        </p:spPr>
        <p:txBody>
          <a:bodyPr anchor="t" rtlCol="false" tIns="0" lIns="0" bIns="0" rIns="0">
            <a:spAutoFit/>
          </a:bodyPr>
          <a:lstStyle/>
          <a:p>
            <a:pPr algn="l">
              <a:lnSpc>
                <a:spcPts val="9434"/>
              </a:lnSpc>
            </a:pPr>
            <a:r>
              <a:rPr lang="en-US" sz="8499">
                <a:solidFill>
                  <a:srgbClr val="FFFFFF"/>
                </a:solidFill>
                <a:latin typeface="Anton"/>
                <a:ea typeface="Anton"/>
                <a:cs typeface="Anton"/>
                <a:sym typeface="Anton"/>
              </a:rPr>
              <a:t>CÔNG NGHỆ SỬ DỤNG:</a:t>
            </a:r>
          </a:p>
        </p:txBody>
      </p:sp>
      <p:sp>
        <p:nvSpPr>
          <p:cNvPr name="TextBox 9" id="9"/>
          <p:cNvSpPr txBox="true"/>
          <p:nvPr/>
        </p:nvSpPr>
        <p:spPr>
          <a:xfrm rot="0">
            <a:off x="8776873" y="3448726"/>
            <a:ext cx="8570350" cy="6675120"/>
          </a:xfrm>
          <a:prstGeom prst="rect">
            <a:avLst/>
          </a:prstGeom>
        </p:spPr>
        <p:txBody>
          <a:bodyPr anchor="t" rtlCol="false" tIns="0" lIns="0" bIns="0" rIns="0">
            <a:spAutoFit/>
          </a:bodyPr>
          <a:lstStyle/>
          <a:p>
            <a:pPr algn="l">
              <a:lnSpc>
                <a:spcPts val="3780"/>
              </a:lnSpc>
            </a:pPr>
            <a:r>
              <a:rPr lang="en-US" sz="2700" b="true">
                <a:solidFill>
                  <a:srgbClr val="000000"/>
                </a:solidFill>
                <a:latin typeface="Poppins Bold"/>
                <a:ea typeface="Poppins Bold"/>
                <a:cs typeface="Poppins Bold"/>
                <a:sym typeface="Poppins Bold"/>
              </a:rPr>
              <a:t>PHẦN CỨNG:</a:t>
            </a:r>
          </a:p>
          <a:p>
            <a:pPr algn="l" marL="582932" indent="-291466" lvl="1">
              <a:lnSpc>
                <a:spcPts val="3780"/>
              </a:lnSpc>
              <a:buFont typeface="Arial"/>
              <a:buChar char="•"/>
            </a:pPr>
            <a:r>
              <a:rPr lang="en-US" sz="2700">
                <a:solidFill>
                  <a:srgbClr val="000000"/>
                </a:solidFill>
                <a:latin typeface="Poppins"/>
                <a:ea typeface="Poppins"/>
                <a:cs typeface="Poppins"/>
                <a:sym typeface="Poppins"/>
              </a:rPr>
              <a:t>Arduino Uno R3 là bo mạch vi điều khiển 8-bit sử dụng chip ATmega328P. </a:t>
            </a:r>
          </a:p>
          <a:p>
            <a:pPr algn="l" marL="582932" indent="-291466" lvl="1">
              <a:lnSpc>
                <a:spcPts val="3780"/>
              </a:lnSpc>
              <a:buFont typeface="Arial"/>
              <a:buChar char="•"/>
            </a:pPr>
            <a:r>
              <a:rPr lang="en-US" sz="2700">
                <a:solidFill>
                  <a:srgbClr val="000000"/>
                </a:solidFill>
                <a:latin typeface="Poppins"/>
                <a:ea typeface="Poppins"/>
                <a:cs typeface="Poppins"/>
                <a:sym typeface="Poppins"/>
              </a:rPr>
              <a:t>Trong hệ thống cảm biến mực nước, Arduino đóng vai trò là bộ xử lý trung tâm, có nhiệm vụ đọc tín hiệu từ cảm biến, so sánh với ngưỡng giới hạn đặt sẵn và điều khiển Buzzer phát cảnh báo khi mực nước quá cao hoặc quá thấp.</a:t>
            </a:r>
          </a:p>
          <a:p>
            <a:pPr algn="l">
              <a:lnSpc>
                <a:spcPts val="3780"/>
              </a:lnSpc>
            </a:pPr>
            <a:r>
              <a:rPr lang="en-US" sz="2700">
                <a:solidFill>
                  <a:srgbClr val="000000"/>
                </a:solidFill>
                <a:latin typeface="Poppins"/>
                <a:ea typeface="Poppins"/>
                <a:cs typeface="Poppins"/>
                <a:sym typeface="Poppins"/>
              </a:rPr>
              <a:t> </a:t>
            </a:r>
            <a:r>
              <a:rPr lang="en-US" sz="2700" b="true">
                <a:solidFill>
                  <a:srgbClr val="DF2D58"/>
                </a:solidFill>
                <a:latin typeface="Poppins Bold"/>
                <a:ea typeface="Poppins Bold"/>
                <a:cs typeface="Poppins Bold"/>
                <a:sym typeface="Poppins Bold"/>
              </a:rPr>
              <a:t>Ví dụ:</a:t>
            </a:r>
            <a:r>
              <a:rPr lang="en-US" sz="2700">
                <a:solidFill>
                  <a:srgbClr val="000000"/>
                </a:solidFill>
                <a:latin typeface="Poppins"/>
                <a:ea typeface="Poppins"/>
                <a:cs typeface="Poppins"/>
                <a:sym typeface="Poppins"/>
              </a:rPr>
              <a:t> khi mực nước đạt ngưỡng cao, cảm biến gửi tín hiệu điện áp cao, Arduino xử lý và kích hoạt Buzzer phát âm thanh cảnh báo ngắn.</a:t>
            </a:r>
          </a:p>
          <a:p>
            <a:pPr algn="l">
              <a:lnSpc>
                <a:spcPts val="3780"/>
              </a:lnSpc>
            </a:pPr>
          </a:p>
          <a:p>
            <a:pPr algn="l">
              <a:lnSpc>
                <a:spcPts val="3780"/>
              </a:lnSpc>
            </a:pPr>
          </a:p>
          <a:p>
            <a:pPr algn="l">
              <a:lnSpc>
                <a:spcPts val="3780"/>
              </a:lnSpc>
              <a:spcBef>
                <a:spcPct val="0"/>
              </a:spcBef>
            </a:pP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42277" y="1634486"/>
            <a:ext cx="22247141" cy="1298716"/>
            <a:chOff x="0" y="0"/>
            <a:chExt cx="5302669" cy="309553"/>
          </a:xfrm>
        </p:grpSpPr>
        <p:sp>
          <p:nvSpPr>
            <p:cNvPr name="Freeform 4" id="4"/>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240729" y="3076972"/>
            <a:ext cx="3089677" cy="7026523"/>
          </a:xfrm>
          <a:custGeom>
            <a:avLst/>
            <a:gdLst/>
            <a:ahLst/>
            <a:cxnLst/>
            <a:rect r="r" b="b" t="t" l="l"/>
            <a:pathLst>
              <a:path h="7026523" w="3089677">
                <a:moveTo>
                  <a:pt x="0" y="0"/>
                </a:moveTo>
                <a:lnTo>
                  <a:pt x="3089677" y="0"/>
                </a:lnTo>
                <a:lnTo>
                  <a:pt x="3089677" y="7026522"/>
                </a:lnTo>
                <a:lnTo>
                  <a:pt x="0" y="7026522"/>
                </a:lnTo>
                <a:lnTo>
                  <a:pt x="0" y="0"/>
                </a:lnTo>
                <a:close/>
              </a:path>
            </a:pathLst>
          </a:custGeom>
          <a:blipFill>
            <a:blip r:embed="rId5"/>
            <a:stretch>
              <a:fillRect l="0" t="0" r="0" b="0"/>
            </a:stretch>
          </a:blipFill>
        </p:spPr>
      </p:sp>
      <p:sp>
        <p:nvSpPr>
          <p:cNvPr name="TextBox 8" id="8"/>
          <p:cNvSpPr txBox="true"/>
          <p:nvPr/>
        </p:nvSpPr>
        <p:spPr>
          <a:xfrm rot="0">
            <a:off x="7972452" y="1980184"/>
            <a:ext cx="8907643" cy="1221105"/>
          </a:xfrm>
          <a:prstGeom prst="rect">
            <a:avLst/>
          </a:prstGeom>
        </p:spPr>
        <p:txBody>
          <a:bodyPr anchor="t" rtlCol="false" tIns="0" lIns="0" bIns="0" rIns="0">
            <a:spAutoFit/>
          </a:bodyPr>
          <a:lstStyle/>
          <a:p>
            <a:pPr algn="l">
              <a:lnSpc>
                <a:spcPts val="9434"/>
              </a:lnSpc>
            </a:pPr>
            <a:r>
              <a:rPr lang="en-US" sz="8499">
                <a:solidFill>
                  <a:srgbClr val="FFFFFF"/>
                </a:solidFill>
                <a:latin typeface="Anton"/>
                <a:ea typeface="Anton"/>
                <a:cs typeface="Anton"/>
                <a:sym typeface="Anton"/>
              </a:rPr>
              <a:t>CÔNG NGHỆ SỬ DỤNG:</a:t>
            </a:r>
          </a:p>
        </p:txBody>
      </p:sp>
      <p:sp>
        <p:nvSpPr>
          <p:cNvPr name="TextBox 9" id="9"/>
          <p:cNvSpPr txBox="true"/>
          <p:nvPr/>
        </p:nvSpPr>
        <p:spPr>
          <a:xfrm rot="0">
            <a:off x="7972452" y="3535680"/>
            <a:ext cx="8570350" cy="5722620"/>
          </a:xfrm>
          <a:prstGeom prst="rect">
            <a:avLst/>
          </a:prstGeom>
        </p:spPr>
        <p:txBody>
          <a:bodyPr anchor="t" rtlCol="false" tIns="0" lIns="0" bIns="0" rIns="0">
            <a:spAutoFit/>
          </a:bodyPr>
          <a:lstStyle/>
          <a:p>
            <a:pPr algn="l">
              <a:lnSpc>
                <a:spcPts val="3780"/>
              </a:lnSpc>
            </a:pPr>
            <a:r>
              <a:rPr lang="en-US" sz="2700" b="true">
                <a:solidFill>
                  <a:srgbClr val="000000"/>
                </a:solidFill>
                <a:latin typeface="Poppins Bold"/>
                <a:ea typeface="Poppins Bold"/>
                <a:cs typeface="Poppins Bold"/>
                <a:sym typeface="Poppins Bold"/>
              </a:rPr>
              <a:t>Cảm biến mực nước :</a:t>
            </a:r>
          </a:p>
          <a:p>
            <a:pPr algn="just" marL="582932" indent="-291466" lvl="1">
              <a:lnSpc>
                <a:spcPts val="3780"/>
              </a:lnSpc>
              <a:buFont typeface="Arial"/>
              <a:buChar char="•"/>
            </a:pPr>
            <a:r>
              <a:rPr lang="en-US" sz="2700">
                <a:solidFill>
                  <a:srgbClr val="000000"/>
                </a:solidFill>
                <a:latin typeface="Poppins"/>
                <a:ea typeface="Poppins"/>
                <a:cs typeface="Poppins"/>
                <a:sym typeface="Poppins"/>
              </a:rPr>
              <a:t> Là thiết bị đo mức nước trong bể dựa trên độ dẫn điện của nước. Khi mực nước thay đổi, cảm biến trả về tín hiệu analog khác nhau giúp Arduino xác định mức nước hiện tại.</a:t>
            </a:r>
          </a:p>
          <a:p>
            <a:pPr algn="just" marL="582932" indent="-291466" lvl="1">
              <a:lnSpc>
                <a:spcPts val="3780"/>
              </a:lnSpc>
              <a:buFont typeface="Arial"/>
              <a:buChar char="•"/>
            </a:pPr>
            <a:r>
              <a:rPr lang="en-US" b="true" sz="2700">
                <a:solidFill>
                  <a:srgbClr val="000000"/>
                </a:solidFill>
                <a:latin typeface="Poppins Bold"/>
                <a:ea typeface="Poppins Bold"/>
                <a:cs typeface="Poppins Bold"/>
                <a:sym typeface="Poppins Bold"/>
              </a:rPr>
              <a:t>Thông số chính:</a:t>
            </a:r>
            <a:r>
              <a:rPr lang="en-US" sz="2700">
                <a:solidFill>
                  <a:srgbClr val="000000"/>
                </a:solidFill>
                <a:latin typeface="Poppins"/>
                <a:ea typeface="Poppins"/>
                <a:cs typeface="Poppins"/>
                <a:sym typeface="Poppins"/>
              </a:rPr>
              <a:t> hoạt động ở 3.3–5V, dòng &lt;20mA, tín hiệu analog, độ nhạy cao, gồm 3 chân (VCC, GND, AO).</a:t>
            </a:r>
          </a:p>
          <a:p>
            <a:pPr algn="just" marL="582932" indent="-291466" lvl="1">
              <a:lnSpc>
                <a:spcPts val="3780"/>
              </a:lnSpc>
              <a:buFont typeface="Arial"/>
              <a:buChar char="•"/>
            </a:pPr>
            <a:r>
              <a:rPr lang="en-US" b="true" sz="2700">
                <a:solidFill>
                  <a:srgbClr val="000000"/>
                </a:solidFill>
                <a:latin typeface="Poppins Bold"/>
                <a:ea typeface="Poppins Bold"/>
                <a:cs typeface="Poppins Bold"/>
                <a:sym typeface="Poppins Bold"/>
              </a:rPr>
              <a:t>Nguyên lý:</a:t>
            </a:r>
            <a:r>
              <a:rPr lang="en-US" sz="2700">
                <a:solidFill>
                  <a:srgbClr val="000000"/>
                </a:solidFill>
                <a:latin typeface="Poppins"/>
                <a:ea typeface="Poppins"/>
                <a:cs typeface="Poppins"/>
                <a:sym typeface="Poppins"/>
              </a:rPr>
              <a:t> mực nước càng cao → điện trở càng nhỏ → giá trị analog càng lớn. Khi giá trị vượt ngưỡng (ví dụ &gt;700), Arduino kích hoạt buzzer cảnh báo.</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42277" y="1634486"/>
            <a:ext cx="22247141" cy="1298716"/>
            <a:chOff x="0" y="0"/>
            <a:chExt cx="5302669" cy="309553"/>
          </a:xfrm>
        </p:grpSpPr>
        <p:sp>
          <p:nvSpPr>
            <p:cNvPr name="Freeform 4" id="4"/>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77295" y="3712746"/>
            <a:ext cx="6779976" cy="5606344"/>
          </a:xfrm>
          <a:custGeom>
            <a:avLst/>
            <a:gdLst/>
            <a:ahLst/>
            <a:cxnLst/>
            <a:rect r="r" b="b" t="t" l="l"/>
            <a:pathLst>
              <a:path h="5606344" w="6779976">
                <a:moveTo>
                  <a:pt x="0" y="0"/>
                </a:moveTo>
                <a:lnTo>
                  <a:pt x="6779976" y="0"/>
                </a:lnTo>
                <a:lnTo>
                  <a:pt x="6779976" y="5606344"/>
                </a:lnTo>
                <a:lnTo>
                  <a:pt x="0" y="5606344"/>
                </a:lnTo>
                <a:lnTo>
                  <a:pt x="0" y="0"/>
                </a:lnTo>
                <a:close/>
              </a:path>
            </a:pathLst>
          </a:custGeom>
          <a:blipFill>
            <a:blip r:embed="rId5"/>
            <a:stretch>
              <a:fillRect l="0" t="-1744" r="0" b="-1744"/>
            </a:stretch>
          </a:blipFill>
        </p:spPr>
      </p:sp>
      <p:sp>
        <p:nvSpPr>
          <p:cNvPr name="TextBox 8" id="8"/>
          <p:cNvSpPr txBox="true"/>
          <p:nvPr/>
        </p:nvSpPr>
        <p:spPr>
          <a:xfrm rot="0">
            <a:off x="8608226" y="1980184"/>
            <a:ext cx="8907643" cy="1221105"/>
          </a:xfrm>
          <a:prstGeom prst="rect">
            <a:avLst/>
          </a:prstGeom>
        </p:spPr>
        <p:txBody>
          <a:bodyPr anchor="t" rtlCol="false" tIns="0" lIns="0" bIns="0" rIns="0">
            <a:spAutoFit/>
          </a:bodyPr>
          <a:lstStyle/>
          <a:p>
            <a:pPr algn="l">
              <a:lnSpc>
                <a:spcPts val="9434"/>
              </a:lnSpc>
            </a:pPr>
            <a:r>
              <a:rPr lang="en-US" sz="8499">
                <a:solidFill>
                  <a:srgbClr val="FFFFFF"/>
                </a:solidFill>
                <a:latin typeface="Anton"/>
                <a:ea typeface="Anton"/>
                <a:cs typeface="Anton"/>
                <a:sym typeface="Anton"/>
              </a:rPr>
              <a:t>CÔNG NGHỆ SỬ DỤNG:</a:t>
            </a:r>
          </a:p>
        </p:txBody>
      </p:sp>
      <p:sp>
        <p:nvSpPr>
          <p:cNvPr name="TextBox 9" id="9"/>
          <p:cNvSpPr txBox="true"/>
          <p:nvPr/>
        </p:nvSpPr>
        <p:spPr>
          <a:xfrm rot="0">
            <a:off x="8776873" y="3636546"/>
            <a:ext cx="8570350" cy="4293870"/>
          </a:xfrm>
          <a:prstGeom prst="rect">
            <a:avLst/>
          </a:prstGeom>
        </p:spPr>
        <p:txBody>
          <a:bodyPr anchor="t" rtlCol="false" tIns="0" lIns="0" bIns="0" rIns="0">
            <a:spAutoFit/>
          </a:bodyPr>
          <a:lstStyle/>
          <a:p>
            <a:pPr algn="l">
              <a:lnSpc>
                <a:spcPts val="3780"/>
              </a:lnSpc>
            </a:pPr>
            <a:r>
              <a:rPr lang="en-US" sz="2700" b="true">
                <a:solidFill>
                  <a:srgbClr val="000000"/>
                </a:solidFill>
                <a:latin typeface="Poppins Bold"/>
                <a:ea typeface="Poppins Bold"/>
                <a:cs typeface="Poppins Bold"/>
                <a:sym typeface="Poppins Bold"/>
              </a:rPr>
              <a:t>Buzzer (Còi báo):</a:t>
            </a:r>
          </a:p>
          <a:p>
            <a:pPr algn="l" marL="582932" indent="-291466" lvl="1">
              <a:lnSpc>
                <a:spcPts val="3780"/>
              </a:lnSpc>
              <a:buFont typeface="Arial"/>
              <a:buChar char="•"/>
            </a:pPr>
            <a:r>
              <a:rPr lang="en-US" sz="2700">
                <a:solidFill>
                  <a:srgbClr val="000000"/>
                </a:solidFill>
                <a:latin typeface="Poppins"/>
                <a:ea typeface="Poppins"/>
                <a:cs typeface="Poppins"/>
                <a:sym typeface="Poppins"/>
              </a:rPr>
              <a:t> Là thiết bị phát âm thanh khi được cấp điện, dùng để cảnh báo khi nước đầy hoặc cạn.</a:t>
            </a:r>
          </a:p>
          <a:p>
            <a:pPr algn="l" marL="582932" indent="-291466" lvl="1">
              <a:lnSpc>
                <a:spcPts val="3780"/>
              </a:lnSpc>
              <a:buFont typeface="Arial"/>
              <a:buChar char="•"/>
            </a:pPr>
            <a:r>
              <a:rPr lang="en-US" b="true" sz="2700">
                <a:solidFill>
                  <a:srgbClr val="000000"/>
                </a:solidFill>
                <a:latin typeface="Poppins Bold"/>
                <a:ea typeface="Poppins Bold"/>
                <a:cs typeface="Poppins Bold"/>
                <a:sym typeface="Poppins Bold"/>
              </a:rPr>
              <a:t>Nguyên lý: </a:t>
            </a:r>
            <a:r>
              <a:rPr lang="en-US" sz="2700">
                <a:solidFill>
                  <a:srgbClr val="000000"/>
                </a:solidFill>
                <a:latin typeface="Poppins"/>
                <a:ea typeface="Poppins"/>
                <a:cs typeface="Poppins"/>
                <a:sym typeface="Poppins"/>
              </a:rPr>
              <a:t>khi cảm biến phát hiện nước đạt giới hạn, Arduino gửi tín hiệu HIGH → buzzer kêu “bíp” báo người dùng.</a:t>
            </a:r>
          </a:p>
          <a:p>
            <a:pPr algn="l" marL="582932" indent="-291466" lvl="1">
              <a:lnSpc>
                <a:spcPts val="3780"/>
              </a:lnSpc>
              <a:buFont typeface="Arial"/>
              <a:buChar char="•"/>
            </a:pPr>
            <a:r>
              <a:rPr lang="en-US" b="true" sz="2700">
                <a:solidFill>
                  <a:srgbClr val="000000"/>
                </a:solidFill>
                <a:latin typeface="Poppins Bold"/>
                <a:ea typeface="Poppins Bold"/>
                <a:cs typeface="Poppins Bold"/>
                <a:sym typeface="Poppins Bold"/>
              </a:rPr>
              <a:t>Thông số: </a:t>
            </a:r>
            <a:r>
              <a:rPr lang="en-US" sz="2700">
                <a:solidFill>
                  <a:srgbClr val="000000"/>
                </a:solidFill>
                <a:latin typeface="Poppins"/>
                <a:ea typeface="Poppins"/>
                <a:cs typeface="Poppins"/>
                <a:sym typeface="Poppins"/>
              </a:rPr>
              <a:t>hoạt động 3.3–5V, dòng thấp, có hai loại: chủ động (có mạch dao động) và thụ động (cần tín hiệu PWM).</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42277" y="1634486"/>
            <a:ext cx="22247141" cy="1298716"/>
            <a:chOff x="0" y="0"/>
            <a:chExt cx="5302669" cy="309553"/>
          </a:xfrm>
        </p:grpSpPr>
        <p:sp>
          <p:nvSpPr>
            <p:cNvPr name="Freeform 4" id="4"/>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25628" y="3712746"/>
            <a:ext cx="8057401" cy="4021312"/>
          </a:xfrm>
          <a:custGeom>
            <a:avLst/>
            <a:gdLst/>
            <a:ahLst/>
            <a:cxnLst/>
            <a:rect r="r" b="b" t="t" l="l"/>
            <a:pathLst>
              <a:path h="4021312" w="8057401">
                <a:moveTo>
                  <a:pt x="0" y="0"/>
                </a:moveTo>
                <a:lnTo>
                  <a:pt x="8057400" y="0"/>
                </a:lnTo>
                <a:lnTo>
                  <a:pt x="8057400" y="4021312"/>
                </a:lnTo>
                <a:lnTo>
                  <a:pt x="0" y="4021312"/>
                </a:lnTo>
                <a:lnTo>
                  <a:pt x="0" y="0"/>
                </a:lnTo>
                <a:close/>
              </a:path>
            </a:pathLst>
          </a:custGeom>
          <a:blipFill>
            <a:blip r:embed="rId5"/>
            <a:stretch>
              <a:fillRect l="0" t="-3598" r="0" b="-3598"/>
            </a:stretch>
          </a:blipFill>
        </p:spPr>
      </p:sp>
      <p:sp>
        <p:nvSpPr>
          <p:cNvPr name="TextBox 8" id="8"/>
          <p:cNvSpPr txBox="true"/>
          <p:nvPr/>
        </p:nvSpPr>
        <p:spPr>
          <a:xfrm rot="0">
            <a:off x="8608226" y="1980184"/>
            <a:ext cx="8907643" cy="1221105"/>
          </a:xfrm>
          <a:prstGeom prst="rect">
            <a:avLst/>
          </a:prstGeom>
        </p:spPr>
        <p:txBody>
          <a:bodyPr anchor="t" rtlCol="false" tIns="0" lIns="0" bIns="0" rIns="0">
            <a:spAutoFit/>
          </a:bodyPr>
          <a:lstStyle/>
          <a:p>
            <a:pPr algn="l">
              <a:lnSpc>
                <a:spcPts val="9434"/>
              </a:lnSpc>
            </a:pPr>
            <a:r>
              <a:rPr lang="en-US" sz="8499">
                <a:solidFill>
                  <a:srgbClr val="FFFFFF"/>
                </a:solidFill>
                <a:latin typeface="Anton"/>
                <a:ea typeface="Anton"/>
                <a:cs typeface="Anton"/>
                <a:sym typeface="Anton"/>
              </a:rPr>
              <a:t>CÔNG NGHỆ SỬ DỤNG:</a:t>
            </a:r>
          </a:p>
        </p:txBody>
      </p:sp>
      <p:sp>
        <p:nvSpPr>
          <p:cNvPr name="TextBox 9" id="9"/>
          <p:cNvSpPr txBox="true"/>
          <p:nvPr/>
        </p:nvSpPr>
        <p:spPr>
          <a:xfrm rot="0">
            <a:off x="8776873" y="3636546"/>
            <a:ext cx="8570350" cy="3602990"/>
          </a:xfrm>
          <a:prstGeom prst="rect">
            <a:avLst/>
          </a:prstGeom>
        </p:spPr>
        <p:txBody>
          <a:bodyPr anchor="t" rtlCol="false" tIns="0" lIns="0" bIns="0" rIns="0">
            <a:spAutoFit/>
          </a:bodyPr>
          <a:lstStyle/>
          <a:p>
            <a:pPr algn="l">
              <a:lnSpc>
                <a:spcPts val="4060"/>
              </a:lnSpc>
            </a:pPr>
            <a:r>
              <a:rPr lang="en-US" sz="2900" b="true">
                <a:solidFill>
                  <a:srgbClr val="000000"/>
                </a:solidFill>
                <a:latin typeface="Poppins Bold"/>
                <a:ea typeface="Poppins Bold"/>
                <a:cs typeface="Poppins Bold"/>
                <a:sym typeface="Poppins Bold"/>
              </a:rPr>
              <a:t>Jumper Wires (Dây nối):</a:t>
            </a:r>
          </a:p>
          <a:p>
            <a:pPr algn="l">
              <a:lnSpc>
                <a:spcPts val="4060"/>
              </a:lnSpc>
            </a:pPr>
            <a:r>
              <a:rPr lang="en-US" sz="2900">
                <a:solidFill>
                  <a:srgbClr val="000000"/>
                </a:solidFill>
                <a:latin typeface="Poppins"/>
                <a:ea typeface="Poppins"/>
                <a:cs typeface="Poppins"/>
                <a:sym typeface="Poppins"/>
              </a:rPr>
              <a:t> Dây nối giúp kết nối Arduino – cảm biến – buzzer trên breadboard. Có ba loại: đực–đực, cái–cái, đực–cái.</a:t>
            </a:r>
          </a:p>
          <a:p>
            <a:pPr algn="l">
              <a:lnSpc>
                <a:spcPts val="4060"/>
              </a:lnSpc>
              <a:spcBef>
                <a:spcPct val="0"/>
              </a:spcBef>
            </a:pPr>
            <a:r>
              <a:rPr lang="en-US" sz="2900">
                <a:solidFill>
                  <a:srgbClr val="000000"/>
                </a:solidFill>
                <a:latin typeface="Poppins"/>
                <a:ea typeface="Poppins"/>
                <a:cs typeface="Poppins"/>
                <a:sym typeface="Poppins"/>
              </a:rPr>
              <a:t> </a:t>
            </a:r>
            <a:r>
              <a:rPr lang="en-US" b="true" sz="2900">
                <a:solidFill>
                  <a:srgbClr val="000000"/>
                </a:solidFill>
                <a:latin typeface="Poppins Bold"/>
                <a:ea typeface="Poppins Bold"/>
                <a:cs typeface="Poppins Bold"/>
                <a:sym typeface="Poppins Bold"/>
              </a:rPr>
              <a:t>Ví dụ: </a:t>
            </a:r>
            <a:r>
              <a:rPr lang="en-US" sz="2900">
                <a:solidFill>
                  <a:srgbClr val="000000"/>
                </a:solidFill>
                <a:latin typeface="Poppins"/>
                <a:ea typeface="Poppins"/>
                <a:cs typeface="Poppins"/>
                <a:sym typeface="Poppins"/>
              </a:rPr>
              <a:t>chân A0 nối với cảm biến để đọc tín hiệu, các dây khác nối VCC (5V) và GND cấp nguồn.</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42277" y="1634486"/>
            <a:ext cx="22247141" cy="1298716"/>
            <a:chOff x="0" y="0"/>
            <a:chExt cx="5302669" cy="309553"/>
          </a:xfrm>
        </p:grpSpPr>
        <p:sp>
          <p:nvSpPr>
            <p:cNvPr name="Freeform 4" id="4"/>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17050" y="3712746"/>
            <a:ext cx="5929446" cy="5928205"/>
          </a:xfrm>
          <a:custGeom>
            <a:avLst/>
            <a:gdLst/>
            <a:ahLst/>
            <a:cxnLst/>
            <a:rect r="r" b="b" t="t" l="l"/>
            <a:pathLst>
              <a:path h="5928205" w="5929446">
                <a:moveTo>
                  <a:pt x="0" y="0"/>
                </a:moveTo>
                <a:lnTo>
                  <a:pt x="5929445" y="0"/>
                </a:lnTo>
                <a:lnTo>
                  <a:pt x="5929445" y="5928205"/>
                </a:lnTo>
                <a:lnTo>
                  <a:pt x="0" y="5928205"/>
                </a:lnTo>
                <a:lnTo>
                  <a:pt x="0" y="0"/>
                </a:lnTo>
                <a:close/>
              </a:path>
            </a:pathLst>
          </a:custGeom>
          <a:blipFill>
            <a:blip r:embed="rId5"/>
            <a:stretch>
              <a:fillRect l="0" t="-4831" r="0" b="-4831"/>
            </a:stretch>
          </a:blipFill>
        </p:spPr>
      </p:sp>
      <p:sp>
        <p:nvSpPr>
          <p:cNvPr name="TextBox 8" id="8"/>
          <p:cNvSpPr txBox="true"/>
          <p:nvPr/>
        </p:nvSpPr>
        <p:spPr>
          <a:xfrm rot="0">
            <a:off x="8608226" y="1980184"/>
            <a:ext cx="8907643" cy="1221105"/>
          </a:xfrm>
          <a:prstGeom prst="rect">
            <a:avLst/>
          </a:prstGeom>
        </p:spPr>
        <p:txBody>
          <a:bodyPr anchor="t" rtlCol="false" tIns="0" lIns="0" bIns="0" rIns="0">
            <a:spAutoFit/>
          </a:bodyPr>
          <a:lstStyle/>
          <a:p>
            <a:pPr algn="l">
              <a:lnSpc>
                <a:spcPts val="9434"/>
              </a:lnSpc>
            </a:pPr>
            <a:r>
              <a:rPr lang="en-US" sz="8499">
                <a:solidFill>
                  <a:srgbClr val="FFFFFF"/>
                </a:solidFill>
                <a:latin typeface="Anton"/>
                <a:ea typeface="Anton"/>
                <a:cs typeface="Anton"/>
                <a:sym typeface="Anton"/>
              </a:rPr>
              <a:t>CÔNG NGHỆ SỬ DỤNG:</a:t>
            </a:r>
          </a:p>
        </p:txBody>
      </p:sp>
      <p:sp>
        <p:nvSpPr>
          <p:cNvPr name="TextBox 9" id="9"/>
          <p:cNvSpPr txBox="true"/>
          <p:nvPr/>
        </p:nvSpPr>
        <p:spPr>
          <a:xfrm rot="0">
            <a:off x="8472808" y="3338195"/>
            <a:ext cx="9043061" cy="6948805"/>
          </a:xfrm>
          <a:prstGeom prst="rect">
            <a:avLst/>
          </a:prstGeom>
        </p:spPr>
        <p:txBody>
          <a:bodyPr anchor="t" rtlCol="false" tIns="0" lIns="0" bIns="0" rIns="0">
            <a:spAutoFit/>
          </a:bodyPr>
          <a:lstStyle/>
          <a:p>
            <a:pPr algn="just">
              <a:lnSpc>
                <a:spcPts val="3920"/>
              </a:lnSpc>
            </a:pPr>
            <a:r>
              <a:rPr lang="en-US" sz="2800" b="true">
                <a:solidFill>
                  <a:srgbClr val="000000"/>
                </a:solidFill>
                <a:latin typeface="Poppins Bold"/>
                <a:ea typeface="Poppins Bold"/>
                <a:cs typeface="Poppins Bold"/>
                <a:sym typeface="Poppins Bold"/>
              </a:rPr>
              <a:t>Breadboard (Bảng mạch thử):</a:t>
            </a:r>
          </a:p>
          <a:p>
            <a:pPr algn="just">
              <a:lnSpc>
                <a:spcPts val="3920"/>
              </a:lnSpc>
            </a:pPr>
            <a:r>
              <a:rPr lang="en-US" sz="2800">
                <a:solidFill>
                  <a:srgbClr val="000000"/>
                </a:solidFill>
                <a:latin typeface="Poppins"/>
                <a:ea typeface="Poppins"/>
                <a:cs typeface="Poppins"/>
                <a:sym typeface="Poppins"/>
              </a:rPr>
              <a:t>Dùng để lắp ráp và kiểm tra mạch tạm thời mà không cần hàn, giúp dễ thử nghiệm và sửa lỗi.</a:t>
            </a:r>
          </a:p>
          <a:p>
            <a:pPr algn="just">
              <a:lnSpc>
                <a:spcPts val="3920"/>
              </a:lnSpc>
            </a:pPr>
            <a:r>
              <a:rPr lang="en-US" sz="2800" b="true">
                <a:solidFill>
                  <a:srgbClr val="000000"/>
                </a:solidFill>
                <a:latin typeface="Poppins Bold"/>
                <a:ea typeface="Poppins Bold"/>
                <a:cs typeface="Poppins Bold"/>
                <a:sym typeface="Poppins Bold"/>
              </a:rPr>
              <a:t>Ưu điểm:</a:t>
            </a:r>
          </a:p>
          <a:p>
            <a:pPr algn="just" marL="604521" indent="-302261" lvl="1">
              <a:lnSpc>
                <a:spcPts val="3920"/>
              </a:lnSpc>
              <a:buFont typeface="Arial"/>
              <a:buChar char="•"/>
            </a:pPr>
            <a:r>
              <a:rPr lang="en-US" sz="2800">
                <a:solidFill>
                  <a:srgbClr val="000000"/>
                </a:solidFill>
                <a:latin typeface="Poppins"/>
                <a:ea typeface="Poppins"/>
                <a:cs typeface="Poppins"/>
                <a:sym typeface="Poppins"/>
              </a:rPr>
              <a:t>Dễ tháo lắp</a:t>
            </a:r>
          </a:p>
          <a:p>
            <a:pPr algn="just" marL="604521" indent="-302261" lvl="1">
              <a:lnSpc>
                <a:spcPts val="3920"/>
              </a:lnSpc>
              <a:buFont typeface="Arial"/>
              <a:buChar char="•"/>
            </a:pPr>
            <a:r>
              <a:rPr lang="en-US" sz="2800">
                <a:solidFill>
                  <a:srgbClr val="000000"/>
                </a:solidFill>
                <a:latin typeface="Poppins"/>
                <a:ea typeface="Poppins"/>
                <a:cs typeface="Poppins"/>
                <a:sym typeface="Poppins"/>
              </a:rPr>
              <a:t>Tiết kiệm thời gian</a:t>
            </a:r>
          </a:p>
          <a:p>
            <a:pPr algn="just" marL="604521" indent="-302261" lvl="1">
              <a:lnSpc>
                <a:spcPts val="3920"/>
              </a:lnSpc>
              <a:buFont typeface="Arial"/>
              <a:buChar char="•"/>
            </a:pPr>
            <a:r>
              <a:rPr lang="en-US" sz="2800">
                <a:solidFill>
                  <a:srgbClr val="000000"/>
                </a:solidFill>
                <a:latin typeface="Poppins"/>
                <a:ea typeface="Poppins"/>
                <a:cs typeface="Poppins"/>
                <a:sym typeface="Poppins"/>
              </a:rPr>
              <a:t>Thuận tiện cho sinh viên thực hành.</a:t>
            </a:r>
          </a:p>
          <a:p>
            <a:pPr algn="just">
              <a:lnSpc>
                <a:spcPts val="3920"/>
              </a:lnSpc>
            </a:pPr>
            <a:r>
              <a:rPr lang="en-US" sz="2800" b="true">
                <a:solidFill>
                  <a:srgbClr val="000000"/>
                </a:solidFill>
                <a:latin typeface="Poppins Bold"/>
                <a:ea typeface="Poppins Bold"/>
                <a:cs typeface="Poppins Bold"/>
                <a:sym typeface="Poppins Bold"/>
              </a:rPr>
              <a:t>Nhược điểm:</a:t>
            </a:r>
          </a:p>
          <a:p>
            <a:pPr algn="just" marL="604521" indent="-302261" lvl="1">
              <a:lnSpc>
                <a:spcPts val="3920"/>
              </a:lnSpc>
              <a:buFont typeface="Arial"/>
              <a:buChar char="•"/>
            </a:pPr>
            <a:r>
              <a:rPr lang="en-US" sz="2800">
                <a:solidFill>
                  <a:srgbClr val="000000"/>
                </a:solidFill>
                <a:latin typeface="Poppins"/>
                <a:ea typeface="Poppins"/>
                <a:cs typeface="Poppins"/>
                <a:sym typeface="Poppins"/>
              </a:rPr>
              <a:t>Tiếp xúc kém ổn định</a:t>
            </a:r>
          </a:p>
          <a:p>
            <a:pPr algn="just" marL="604521" indent="-302261" lvl="1">
              <a:lnSpc>
                <a:spcPts val="3920"/>
              </a:lnSpc>
              <a:buFont typeface="Arial"/>
              <a:buChar char="•"/>
            </a:pPr>
            <a:r>
              <a:rPr lang="en-US" sz="2800">
                <a:solidFill>
                  <a:srgbClr val="000000"/>
                </a:solidFill>
                <a:latin typeface="Poppins"/>
                <a:ea typeface="Poppins"/>
                <a:cs typeface="Poppins"/>
                <a:sym typeface="Poppins"/>
              </a:rPr>
              <a:t>Dễ lỏng chân linh kiện</a:t>
            </a:r>
          </a:p>
          <a:p>
            <a:pPr algn="just" marL="604521" indent="-302261" lvl="1">
              <a:lnSpc>
                <a:spcPts val="3920"/>
              </a:lnSpc>
              <a:buFont typeface="Arial"/>
              <a:buChar char="•"/>
            </a:pPr>
            <a:r>
              <a:rPr lang="en-US" sz="2800">
                <a:solidFill>
                  <a:srgbClr val="000000"/>
                </a:solidFill>
                <a:latin typeface="Poppins"/>
                <a:ea typeface="Poppins"/>
                <a:cs typeface="Poppins"/>
                <a:sym typeface="Poppins"/>
              </a:rPr>
              <a:t>Không phù hợp cho mạch phức tạp hoặc tần số cao</a:t>
            </a:r>
          </a:p>
          <a:p>
            <a:pPr algn="just" marL="604521" indent="-302261" lvl="1">
              <a:lnSpc>
                <a:spcPts val="3920"/>
              </a:lnSpc>
              <a:buFont typeface="Arial"/>
              <a:buChar char="•"/>
            </a:pPr>
            <a:r>
              <a:rPr lang="en-US" sz="2800">
                <a:solidFill>
                  <a:srgbClr val="000000"/>
                </a:solidFill>
                <a:latin typeface="Poppins"/>
                <a:ea typeface="Poppins"/>
                <a:cs typeface="Poppins"/>
                <a:sym typeface="Poppins"/>
              </a:rPr>
              <a:t>Dễ sai sót khi lắp ráp và không bền để dùng lâu dài.</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384391" y="702371"/>
            <a:ext cx="8498150" cy="9584629"/>
          </a:xfrm>
          <a:custGeom>
            <a:avLst/>
            <a:gdLst/>
            <a:ahLst/>
            <a:cxnLst/>
            <a:rect r="r" b="b" t="t" l="l"/>
            <a:pathLst>
              <a:path h="9584629" w="8498150">
                <a:moveTo>
                  <a:pt x="0" y="0"/>
                </a:moveTo>
                <a:lnTo>
                  <a:pt x="8498151" y="0"/>
                </a:lnTo>
                <a:lnTo>
                  <a:pt x="8498151" y="9584629"/>
                </a:lnTo>
                <a:lnTo>
                  <a:pt x="0" y="9584629"/>
                </a:lnTo>
                <a:lnTo>
                  <a:pt x="0" y="0"/>
                </a:lnTo>
                <a:close/>
              </a:path>
            </a:pathLst>
          </a:custGeom>
          <a:blipFill>
            <a:blip r:embed="rId5"/>
            <a:stretch>
              <a:fillRect l="0" t="0" r="-1788" b="0"/>
            </a:stretch>
          </a:blipFill>
        </p:spPr>
      </p:sp>
      <p:sp>
        <p:nvSpPr>
          <p:cNvPr name="TextBox 5" id="5"/>
          <p:cNvSpPr txBox="true"/>
          <p:nvPr/>
        </p:nvSpPr>
        <p:spPr>
          <a:xfrm rot="0">
            <a:off x="2305820" y="295336"/>
            <a:ext cx="2052733" cy="1042809"/>
          </a:xfrm>
          <a:prstGeom prst="rect">
            <a:avLst/>
          </a:prstGeom>
        </p:spPr>
        <p:txBody>
          <a:bodyPr anchor="t" rtlCol="false" tIns="0" lIns="0" bIns="0" rIns="0">
            <a:spAutoFit/>
          </a:bodyPr>
          <a:lstStyle/>
          <a:p>
            <a:pPr algn="l">
              <a:lnSpc>
                <a:spcPts val="8058"/>
              </a:lnSpc>
            </a:pPr>
            <a:r>
              <a:rPr lang="en-US" sz="7260">
                <a:solidFill>
                  <a:srgbClr val="000000"/>
                </a:solidFill>
                <a:latin typeface="Anton"/>
                <a:ea typeface="Anton"/>
                <a:cs typeface="Anton"/>
                <a:sym typeface="Anton"/>
              </a:rPr>
              <a:t>SƠ ĐỒ</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DAG7UtrYaUM</dc:identifier>
  <dcterms:modified xsi:type="dcterms:W3CDTF">2011-08-01T06:04:30Z</dcterms:modified>
  <cp:revision>1</cp:revision>
  <dc:title>NHOM7_DOAN4_CAMBIENRORINUOC</dc:title>
</cp:coreProperties>
</file>